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93" r:id="rId3"/>
    <p:sldId id="288" r:id="rId4"/>
    <p:sldId id="287" r:id="rId5"/>
    <p:sldId id="258" r:id="rId6"/>
    <p:sldId id="264" r:id="rId7"/>
    <p:sldId id="262" r:id="rId8"/>
    <p:sldId id="267" r:id="rId9"/>
    <p:sldId id="265" r:id="rId10"/>
    <p:sldId id="269" r:id="rId11"/>
    <p:sldId id="300" r:id="rId12"/>
    <p:sldId id="280" r:id="rId13"/>
    <p:sldId id="270" r:id="rId14"/>
    <p:sldId id="277" r:id="rId15"/>
    <p:sldId id="290" r:id="rId16"/>
    <p:sldId id="294" r:id="rId17"/>
    <p:sldId id="279" r:id="rId18"/>
    <p:sldId id="281" r:id="rId19"/>
    <p:sldId id="291" r:id="rId20"/>
    <p:sldId id="301" r:id="rId21"/>
    <p:sldId id="266" r:id="rId22"/>
    <p:sldId id="292" r:id="rId23"/>
    <p:sldId id="297" r:id="rId24"/>
    <p:sldId id="298" r:id="rId25"/>
    <p:sldId id="299" r:id="rId26"/>
    <p:sldId id="302" r:id="rId27"/>
    <p:sldId id="303" r:id="rId28"/>
    <p:sldId id="282" r:id="rId29"/>
    <p:sldId id="295" r:id="rId30"/>
    <p:sldId id="272" r:id="rId31"/>
    <p:sldId id="296" r:id="rId32"/>
    <p:sldId id="304" r:id="rId33"/>
    <p:sldId id="275" r:id="rId34"/>
    <p:sldId id="273" r:id="rId35"/>
    <p:sldId id="285" r:id="rId36"/>
    <p:sldId id="274" r:id="rId37"/>
    <p:sldId id="283" r:id="rId38"/>
    <p:sldId id="26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93"/>
            <p14:sldId id="288"/>
            <p14:sldId id="287"/>
            <p14:sldId id="258"/>
            <p14:sldId id="264"/>
          </p14:sldIdLst>
        </p14:section>
        <p14:section name="Craftsmanship" id="{5B519D33-45AC-45B8-A402-A2CC4C916679}">
          <p14:sldIdLst>
            <p14:sldId id="262"/>
            <p14:sldId id="267"/>
            <p14:sldId id="265"/>
            <p14:sldId id="269"/>
            <p14:sldId id="300"/>
            <p14:sldId id="280"/>
          </p14:sldIdLst>
        </p14:section>
        <p14:section name="Architecture" id="{60A0E39C-9532-40AD-84F7-BC8E028205F6}">
          <p14:sldIdLst>
            <p14:sldId id="270"/>
            <p14:sldId id="277"/>
            <p14:sldId id="290"/>
            <p14:sldId id="294"/>
            <p14:sldId id="279"/>
            <p14:sldId id="281"/>
            <p14:sldId id="291"/>
            <p14:sldId id="301"/>
          </p14:sldIdLst>
        </p14:section>
        <p14:section name="Testing" id="{F4B9D1F7-72F7-4C27-AB29-B5DB3918ED0B}">
          <p14:sldIdLst>
            <p14:sldId id="266"/>
            <p14:sldId id="292"/>
            <p14:sldId id="297"/>
            <p14:sldId id="298"/>
            <p14:sldId id="299"/>
            <p14:sldId id="302"/>
            <p14:sldId id="303"/>
          </p14:sldIdLst>
        </p14:section>
        <p14:section name="Refactoring &amp; Reusability" id="{BAF0A5CC-48EC-469C-A60B-CA702ED48E37}">
          <p14:sldIdLst>
            <p14:sldId id="282"/>
            <p14:sldId id="295"/>
            <p14:sldId id="272"/>
            <p14:sldId id="296"/>
            <p14:sldId id="304"/>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varScale="1">
        <p:scale>
          <a:sx n="107" d="100"/>
          <a:sy n="107" d="100"/>
        </p:scale>
        <p:origin x="4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a:t>
            </a:fld>
            <a:endParaRPr lang="en-US"/>
          </a:p>
        </p:txBody>
      </p:sp>
    </p:spTree>
    <p:extLst>
      <p:ext uri="{BB962C8B-B14F-4D97-AF65-F5344CB8AC3E}">
        <p14:creationId xmlns:p14="http://schemas.microsoft.com/office/powerpoint/2010/main" val="155704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15</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17</a:t>
            </a:fld>
            <a:endParaRPr lang="en-US"/>
          </a:p>
        </p:txBody>
      </p:sp>
    </p:spTree>
    <p:extLst>
      <p:ext uri="{BB962C8B-B14F-4D97-AF65-F5344CB8AC3E}">
        <p14:creationId xmlns:p14="http://schemas.microsoft.com/office/powerpoint/2010/main" val="25501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18</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21</a:t>
            </a:fld>
            <a:endParaRPr lang="en-US"/>
          </a:p>
        </p:txBody>
      </p:sp>
    </p:spTree>
    <p:extLst>
      <p:ext uri="{BB962C8B-B14F-4D97-AF65-F5344CB8AC3E}">
        <p14:creationId xmlns:p14="http://schemas.microsoft.com/office/powerpoint/2010/main" val="18151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22</a:t>
            </a:fld>
            <a:endParaRPr lang="en-US"/>
          </a:p>
        </p:txBody>
      </p:sp>
    </p:spTree>
    <p:extLst>
      <p:ext uri="{BB962C8B-B14F-4D97-AF65-F5344CB8AC3E}">
        <p14:creationId xmlns:p14="http://schemas.microsoft.com/office/powerpoint/2010/main" val="272091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28</a:t>
            </a:fld>
            <a:endParaRPr lang="en-US"/>
          </a:p>
        </p:txBody>
      </p:sp>
    </p:spTree>
    <p:extLst>
      <p:ext uri="{BB962C8B-B14F-4D97-AF65-F5344CB8AC3E}">
        <p14:creationId xmlns:p14="http://schemas.microsoft.com/office/powerpoint/2010/main" val="301166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38</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Brian TODO - Add slide after this one where we define “What is Right?”</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5590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12</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1/10/2023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a:xfrm>
            <a:off x="1154954" y="973668"/>
            <a:ext cx="9111264" cy="706964"/>
          </a:xfrm>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Development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2F4B-9933-8CDA-B655-65D028A32EFA}"/>
              </a:ext>
            </a:extLst>
          </p:cNvPr>
          <p:cNvSpPr>
            <a:spLocks noGrp="1"/>
          </p:cNvSpPr>
          <p:nvPr>
            <p:ph type="title"/>
          </p:nvPr>
        </p:nvSpPr>
        <p:spPr/>
        <p:txBody>
          <a:bodyPr/>
          <a:lstStyle/>
          <a:p>
            <a:r>
              <a:rPr lang="en-US" dirty="0"/>
              <a:t>Exercise 1: Craftsmanship</a:t>
            </a:r>
          </a:p>
        </p:txBody>
      </p:sp>
      <p:sp>
        <p:nvSpPr>
          <p:cNvPr id="4" name="Text Placeholder 3">
            <a:extLst>
              <a:ext uri="{FF2B5EF4-FFF2-40B4-BE49-F238E27FC236}">
                <a16:creationId xmlns:a16="http://schemas.microsoft.com/office/drawing/2014/main" id="{26FBCB42-14A5-D2D2-5726-C46FB7840C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0487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84" y="3020572"/>
            <a:ext cx="11509424" cy="181884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18F91C-922E-D9CA-1329-992E5B60ED5D}"/>
              </a:ext>
            </a:extLst>
          </p:cNvPr>
          <p:cNvPicPr>
            <a:picLocks noGrp="1" noChangeAspect="1"/>
          </p:cNvPicPr>
          <p:nvPr>
            <p:ph idx="4294967295"/>
          </p:nvPr>
        </p:nvPicPr>
        <p:blipFill>
          <a:blip r:embed="rId2"/>
          <a:stretch>
            <a:fillRect/>
          </a:stretch>
        </p:blipFill>
        <p:spPr>
          <a:xfrm>
            <a:off x="1328467" y="198767"/>
            <a:ext cx="8358996" cy="6460466"/>
          </a:xfrm>
          <a:prstGeom prst="rect">
            <a:avLst/>
          </a:prstGeom>
        </p:spPr>
      </p:pic>
    </p:spTree>
    <p:extLst>
      <p:ext uri="{BB962C8B-B14F-4D97-AF65-F5344CB8AC3E}">
        <p14:creationId xmlns:p14="http://schemas.microsoft.com/office/powerpoint/2010/main" val="1620139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a:xfrm>
            <a:off x="1154954" y="973668"/>
            <a:ext cx="9104337" cy="706964"/>
          </a:xfrm>
        </p:spPr>
        <p:txBody>
          <a:bodyPr/>
          <a:lstStyle/>
          <a:p>
            <a:r>
              <a:rPr lang="en-US" dirty="0"/>
              <a:t>Fundamental Architectural Pattern (C#)</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FDBD-373C-E77F-E9EB-883BF533DA0C}"/>
              </a:ext>
            </a:extLst>
          </p:cNvPr>
          <p:cNvSpPr>
            <a:spLocks noGrp="1"/>
          </p:cNvSpPr>
          <p:nvPr>
            <p:ph type="title"/>
          </p:nvPr>
        </p:nvSpPr>
        <p:spPr/>
        <p:txBody>
          <a:bodyPr/>
          <a:lstStyle/>
          <a:p>
            <a:r>
              <a:rPr lang="en-US" dirty="0"/>
              <a:t>Workshop Agenda</a:t>
            </a:r>
          </a:p>
        </p:txBody>
      </p:sp>
      <p:sp>
        <p:nvSpPr>
          <p:cNvPr id="3" name="Content Placeholder 2">
            <a:extLst>
              <a:ext uri="{FF2B5EF4-FFF2-40B4-BE49-F238E27FC236}">
                <a16:creationId xmlns:a16="http://schemas.microsoft.com/office/drawing/2014/main" id="{45BE3587-1F04-0EE5-AF70-F75BABA415EA}"/>
              </a:ext>
            </a:extLst>
          </p:cNvPr>
          <p:cNvSpPr>
            <a:spLocks noGrp="1"/>
          </p:cNvSpPr>
          <p:nvPr>
            <p:ph idx="1"/>
          </p:nvPr>
        </p:nvSpPr>
        <p:spPr>
          <a:xfrm>
            <a:off x="1061994" y="2267228"/>
            <a:ext cx="10068012" cy="4339168"/>
          </a:xfrm>
        </p:spPr>
        <p:txBody>
          <a:bodyPr>
            <a:normAutofit/>
          </a:bodyPr>
          <a:lstStyle/>
          <a:p>
            <a:pPr>
              <a:buSzPct val="100000"/>
              <a:buFont typeface="+mj-lt"/>
              <a:buAutoNum type="arabicPeriod"/>
            </a:pPr>
            <a:r>
              <a:rPr lang="en-US" sz="2000" dirty="0"/>
              <a:t>Introductions and Setup</a:t>
            </a:r>
          </a:p>
          <a:p>
            <a:pPr>
              <a:buSzPct val="100000"/>
              <a:buFont typeface="+mj-lt"/>
              <a:buAutoNum type="arabicPeriod"/>
            </a:pPr>
            <a:r>
              <a:rPr lang="en-US" sz="2000" dirty="0"/>
              <a:t>Craftsmanship Lecture</a:t>
            </a:r>
          </a:p>
          <a:p>
            <a:pPr>
              <a:buSzPct val="100000"/>
              <a:buFont typeface="+mj-lt"/>
              <a:buAutoNum type="arabicPeriod"/>
            </a:pPr>
            <a:r>
              <a:rPr lang="en-US" sz="2000" dirty="0"/>
              <a:t>Exercise 1: Craftsmanship</a:t>
            </a:r>
          </a:p>
          <a:p>
            <a:pPr>
              <a:buSzPct val="100000"/>
              <a:buFont typeface="+mj-lt"/>
              <a:buAutoNum type="arabicPeriod"/>
            </a:pPr>
            <a:r>
              <a:rPr lang="en-US" sz="2000" dirty="0"/>
              <a:t>Architecture Lecture</a:t>
            </a:r>
          </a:p>
          <a:p>
            <a:pPr>
              <a:buSzPct val="100000"/>
              <a:buFont typeface="+mj-lt"/>
              <a:buAutoNum type="arabicPeriod"/>
            </a:pPr>
            <a:r>
              <a:rPr lang="en-US" sz="2000" dirty="0"/>
              <a:t>Exercise 2: Architecture</a:t>
            </a:r>
          </a:p>
          <a:p>
            <a:pPr>
              <a:buSzPct val="100000"/>
              <a:buFont typeface="+mj-lt"/>
              <a:buAutoNum type="arabicPeriod"/>
            </a:pPr>
            <a:r>
              <a:rPr lang="en-US" sz="2000" dirty="0"/>
              <a:t>Testing Lecture</a:t>
            </a:r>
          </a:p>
          <a:p>
            <a:pPr>
              <a:buSzPct val="100000"/>
              <a:buFont typeface="+mj-lt"/>
              <a:buAutoNum type="arabicPeriod"/>
            </a:pPr>
            <a:r>
              <a:rPr lang="en-US" sz="2000" dirty="0"/>
              <a:t>Break</a:t>
            </a:r>
          </a:p>
          <a:p>
            <a:pPr>
              <a:buSzPct val="100000"/>
              <a:buFont typeface="+mj-lt"/>
              <a:buAutoNum type="arabicPeriod"/>
            </a:pPr>
            <a:r>
              <a:rPr lang="en-US" sz="2000" dirty="0"/>
              <a:t>Exercise 3: Testing</a:t>
            </a:r>
          </a:p>
          <a:p>
            <a:pPr>
              <a:buSzPct val="100000"/>
              <a:buFont typeface="+mj-lt"/>
              <a:buAutoNum type="arabicPeriod"/>
            </a:pPr>
            <a:r>
              <a:rPr lang="en-US" sz="2000" dirty="0"/>
              <a:t>Refactoring and Reusability Lecture</a:t>
            </a:r>
          </a:p>
          <a:p>
            <a:pPr>
              <a:buSzPct val="100000"/>
              <a:buFont typeface="+mj-lt"/>
              <a:buAutoNum type="arabicPeriod"/>
            </a:pPr>
            <a:r>
              <a:rPr lang="en-US" sz="2000" dirty="0"/>
              <a:t> Exercise 4: Refactoring and Reusability</a:t>
            </a:r>
          </a:p>
          <a:p>
            <a:pPr>
              <a:buFont typeface="+mj-lt"/>
              <a:buAutoNum type="arabicPeriod"/>
            </a:pPr>
            <a:endParaRPr lang="en-US" sz="2000" dirty="0"/>
          </a:p>
        </p:txBody>
      </p:sp>
    </p:spTree>
    <p:extLst>
      <p:ext uri="{BB962C8B-B14F-4D97-AF65-F5344CB8AC3E}">
        <p14:creationId xmlns:p14="http://schemas.microsoft.com/office/powerpoint/2010/main" val="115904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F94B25-E9CF-56AE-A9D9-7FEBD10B4D74}"/>
              </a:ext>
            </a:extLst>
          </p:cNvPr>
          <p:cNvSpPr>
            <a:spLocks noGrp="1"/>
          </p:cNvSpPr>
          <p:nvPr>
            <p:ph type="title"/>
          </p:nvPr>
        </p:nvSpPr>
        <p:spPr/>
        <p:txBody>
          <a:bodyPr/>
          <a:lstStyle/>
          <a:p>
            <a:r>
              <a:rPr lang="en-US" dirty="0"/>
              <a:t>Exercise 2: Architecture</a:t>
            </a:r>
          </a:p>
        </p:txBody>
      </p:sp>
      <p:sp>
        <p:nvSpPr>
          <p:cNvPr id="6" name="Text Placeholder 5">
            <a:extLst>
              <a:ext uri="{FF2B5EF4-FFF2-40B4-BE49-F238E27FC236}">
                <a16:creationId xmlns:a16="http://schemas.microsoft.com/office/drawing/2014/main" id="{64CD76E2-8665-42E0-D9F5-7307CB48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893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716562" y="2437245"/>
            <a:ext cx="10602602" cy="3963556"/>
          </a:xfrm>
        </p:spPr>
        <p:txBody>
          <a:bodyPr>
            <a:noAutofit/>
          </a:bodyPr>
          <a:lstStyle/>
          <a:p>
            <a:r>
              <a:rPr lang="en-US" sz="2200" dirty="0"/>
              <a:t>In order to create unit and integration tests, your code must first be testable, therefore good application architecture and class design are essential.</a:t>
            </a:r>
          </a:p>
          <a:p>
            <a:r>
              <a:rPr lang="en-US" sz="2200" b="1" dirty="0"/>
              <a:t>Test Driven Development (TDD):</a:t>
            </a:r>
            <a:r>
              <a:rPr lang="en-US" sz="2200" dirty="0"/>
              <a:t> is a process of creating test cases for business requirements before you have the code fully developed. The simplest way of implementing TDD is a process known as </a:t>
            </a:r>
            <a:r>
              <a:rPr lang="en-US" sz="2200" b="1" i="1" dirty="0"/>
              <a:t>Red, Green, Refactor</a:t>
            </a:r>
            <a:r>
              <a:rPr lang="en-US" sz="2200" dirty="0"/>
              <a:t>. Write a test for code that fails, write the code to make the test pass, then refactor the code.</a:t>
            </a:r>
            <a:endParaRPr lang="en-US" sz="2200" b="1" i="1" dirty="0"/>
          </a:p>
          <a:p>
            <a:r>
              <a:rPr lang="en-US" sz="2200" dirty="0"/>
              <a:t>If you are new to testing start with TDD, then later you can switch to Test Eventual Development (TED) because you know how to write code that is testable.</a:t>
            </a:r>
          </a:p>
        </p:txBody>
      </p:sp>
    </p:spTree>
    <p:extLst>
      <p:ext uri="{BB962C8B-B14F-4D97-AF65-F5344CB8AC3E}">
        <p14:creationId xmlns:p14="http://schemas.microsoft.com/office/powerpoint/2010/main" val="1457343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782E8C1-F5C7-2BF0-7E46-495ACCA4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775" y="4526395"/>
            <a:ext cx="2943225" cy="2200275"/>
          </a:xfrm>
          <a:prstGeom prst="rect">
            <a:avLst/>
          </a:prstGeom>
        </p:spPr>
      </p:pic>
      <p:sp>
        <p:nvSpPr>
          <p:cNvPr id="2" name="Title 1">
            <a:extLst>
              <a:ext uri="{FF2B5EF4-FFF2-40B4-BE49-F238E27FC236}">
                <a16:creationId xmlns:a16="http://schemas.microsoft.com/office/drawing/2014/main" id="{955C9194-E110-D907-0C74-C6EAC9D9E22F}"/>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2F53540C-2B7D-E727-5F7F-5EC2877C61B7}"/>
              </a:ext>
            </a:extLst>
          </p:cNvPr>
          <p:cNvSpPr>
            <a:spLocks noGrp="1"/>
          </p:cNvSpPr>
          <p:nvPr>
            <p:ph idx="1"/>
          </p:nvPr>
        </p:nvSpPr>
        <p:spPr>
          <a:xfrm>
            <a:off x="831273" y="2417617"/>
            <a:ext cx="9365671" cy="4094307"/>
          </a:xfrm>
        </p:spPr>
        <p:txBody>
          <a:bodyPr>
            <a:normAutofit/>
          </a:bodyPr>
          <a:lstStyle/>
          <a:p>
            <a:r>
              <a:rPr lang="en-US" sz="2000" dirty="0"/>
              <a:t>The most important part of the entire testing pyramid is the unit test (tests a single method/unit of work). </a:t>
            </a:r>
          </a:p>
          <a:p>
            <a:r>
              <a:rPr lang="en-US" sz="2000" dirty="0"/>
              <a:t>Unit tests should test the happy path and any known un-happy paths.</a:t>
            </a:r>
          </a:p>
          <a:p>
            <a:r>
              <a:rPr lang="en-US" sz="2000" dirty="0"/>
              <a:t>Good unit tests help ensure all integration tests will succeed.</a:t>
            </a:r>
          </a:p>
          <a:p>
            <a:r>
              <a:rPr lang="en-US" sz="2000" dirty="0"/>
              <a:t>Unit and integration testing is critically important for refactoring, since you know the code works once done.</a:t>
            </a:r>
          </a:p>
          <a:p>
            <a:r>
              <a:rPr lang="en-US" sz="2000" dirty="0"/>
              <a:t>Quality is everyone’s responsibility, and certain things can only be tested in code.</a:t>
            </a:r>
          </a:p>
        </p:txBody>
      </p:sp>
    </p:spTree>
    <p:extLst>
      <p:ext uri="{BB962C8B-B14F-4D97-AF65-F5344CB8AC3E}">
        <p14:creationId xmlns:p14="http://schemas.microsoft.com/office/powerpoint/2010/main" val="378791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43F0-226A-AB94-D8F3-CA7EFE4FEBD8}"/>
              </a:ext>
            </a:extLst>
          </p:cNvPr>
          <p:cNvSpPr>
            <a:spLocks noGrp="1"/>
          </p:cNvSpPr>
          <p:nvPr>
            <p:ph type="title"/>
          </p:nvPr>
        </p:nvSpPr>
        <p:spPr/>
        <p:txBody>
          <a:bodyPr/>
          <a:lstStyle/>
          <a:p>
            <a:r>
              <a:rPr lang="en-US" dirty="0"/>
              <a:t>Testable Code</a:t>
            </a:r>
          </a:p>
        </p:txBody>
      </p:sp>
      <p:sp>
        <p:nvSpPr>
          <p:cNvPr id="3" name="Content Placeholder 2">
            <a:extLst>
              <a:ext uri="{FF2B5EF4-FFF2-40B4-BE49-F238E27FC236}">
                <a16:creationId xmlns:a16="http://schemas.microsoft.com/office/drawing/2014/main" id="{C3249560-146D-3936-0151-62ED1EBCCF2D}"/>
              </a:ext>
            </a:extLst>
          </p:cNvPr>
          <p:cNvSpPr>
            <a:spLocks noGrp="1"/>
          </p:cNvSpPr>
          <p:nvPr>
            <p:ph idx="1"/>
          </p:nvPr>
        </p:nvSpPr>
        <p:spPr/>
        <p:txBody>
          <a:bodyPr>
            <a:normAutofit/>
          </a:bodyPr>
          <a:lstStyle/>
          <a:p>
            <a:r>
              <a:rPr lang="en-US" sz="2400" dirty="0"/>
              <a:t>A good rule of thumb for writing testable code is trying to follow the SOLID design principles.</a:t>
            </a:r>
          </a:p>
          <a:p>
            <a:r>
              <a:rPr lang="en-US" sz="2400" dirty="0"/>
              <a:t>Example: SRP – Single Responsibility Principle ensures that your classes do handle one responsibility. This can be seen a the “unit of work” that our unit tests verify.</a:t>
            </a:r>
          </a:p>
        </p:txBody>
      </p:sp>
    </p:spTree>
    <p:extLst>
      <p:ext uri="{BB962C8B-B14F-4D97-AF65-F5344CB8AC3E}">
        <p14:creationId xmlns:p14="http://schemas.microsoft.com/office/powerpoint/2010/main" val="46817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53C9F8-0A1A-6E8A-CE70-98B1F6AA6C58}"/>
              </a:ext>
            </a:extLst>
          </p:cNvPr>
          <p:cNvSpPr>
            <a:spLocks noGrp="1"/>
          </p:cNvSpPr>
          <p:nvPr>
            <p:ph type="title"/>
          </p:nvPr>
        </p:nvSpPr>
        <p:spPr/>
        <p:txBody>
          <a:bodyPr/>
          <a:lstStyle/>
          <a:p>
            <a:r>
              <a:rPr lang="en-US" dirty="0"/>
              <a:t>Unit Testing Methods</a:t>
            </a:r>
          </a:p>
        </p:txBody>
      </p:sp>
      <p:sp>
        <p:nvSpPr>
          <p:cNvPr id="8" name="Text Placeholder 7">
            <a:extLst>
              <a:ext uri="{FF2B5EF4-FFF2-40B4-BE49-F238E27FC236}">
                <a16:creationId xmlns:a16="http://schemas.microsoft.com/office/drawing/2014/main" id="{54812CF9-D79B-0150-F712-697EC8E8E991}"/>
              </a:ext>
            </a:extLst>
          </p:cNvPr>
          <p:cNvSpPr>
            <a:spLocks noGrp="1"/>
          </p:cNvSpPr>
          <p:nvPr>
            <p:ph type="body" idx="1"/>
          </p:nvPr>
        </p:nvSpPr>
        <p:spPr/>
        <p:txBody>
          <a:bodyPr/>
          <a:lstStyle/>
          <a:p>
            <a:r>
              <a:rPr lang="en-US" dirty="0"/>
              <a:t>Fakes</a:t>
            </a:r>
          </a:p>
        </p:txBody>
      </p:sp>
      <p:sp>
        <p:nvSpPr>
          <p:cNvPr id="9" name="Content Placeholder 8">
            <a:extLst>
              <a:ext uri="{FF2B5EF4-FFF2-40B4-BE49-F238E27FC236}">
                <a16:creationId xmlns:a16="http://schemas.microsoft.com/office/drawing/2014/main" id="{2B11E92E-E6DA-141A-86F5-25B01FE4E3D3}"/>
              </a:ext>
            </a:extLst>
          </p:cNvPr>
          <p:cNvSpPr>
            <a:spLocks noGrp="1"/>
          </p:cNvSpPr>
          <p:nvPr>
            <p:ph sz="half" idx="2"/>
          </p:nvPr>
        </p:nvSpPr>
        <p:spPr/>
        <p:txBody>
          <a:bodyPr/>
          <a:lstStyle/>
          <a:p>
            <a:r>
              <a:rPr lang="en-US" dirty="0"/>
              <a:t>Create a false implementation of supporting interfaces.</a:t>
            </a:r>
          </a:p>
          <a:p>
            <a:r>
              <a:rPr lang="en-US" dirty="0"/>
              <a:t>Involves manually implementing or automatically stubbing out your interfaces within your tests.</a:t>
            </a:r>
          </a:p>
          <a:p>
            <a:r>
              <a:rPr lang="en-US" dirty="0"/>
              <a:t>Allows for ultimate flexibility in implementation of support classes.</a:t>
            </a:r>
          </a:p>
        </p:txBody>
      </p:sp>
      <p:sp>
        <p:nvSpPr>
          <p:cNvPr id="10" name="Text Placeholder 9">
            <a:extLst>
              <a:ext uri="{FF2B5EF4-FFF2-40B4-BE49-F238E27FC236}">
                <a16:creationId xmlns:a16="http://schemas.microsoft.com/office/drawing/2014/main" id="{0D7E9D16-04E5-F9C9-7B4B-C34B9C9D28F6}"/>
              </a:ext>
            </a:extLst>
          </p:cNvPr>
          <p:cNvSpPr>
            <a:spLocks noGrp="1"/>
          </p:cNvSpPr>
          <p:nvPr>
            <p:ph type="body" sz="quarter" idx="3"/>
          </p:nvPr>
        </p:nvSpPr>
        <p:spPr/>
        <p:txBody>
          <a:bodyPr/>
          <a:lstStyle/>
          <a:p>
            <a:r>
              <a:rPr lang="en-US" dirty="0"/>
              <a:t>Mocks</a:t>
            </a:r>
          </a:p>
        </p:txBody>
      </p:sp>
      <p:sp>
        <p:nvSpPr>
          <p:cNvPr id="11" name="Content Placeholder 10">
            <a:extLst>
              <a:ext uri="{FF2B5EF4-FFF2-40B4-BE49-F238E27FC236}">
                <a16:creationId xmlns:a16="http://schemas.microsoft.com/office/drawing/2014/main" id="{27DD6E22-A956-5EFF-3EC9-230C0DBC689B}"/>
              </a:ext>
            </a:extLst>
          </p:cNvPr>
          <p:cNvSpPr>
            <a:spLocks noGrp="1"/>
          </p:cNvSpPr>
          <p:nvPr>
            <p:ph sz="quarter" idx="4"/>
          </p:nvPr>
        </p:nvSpPr>
        <p:spPr/>
        <p:txBody>
          <a:bodyPr/>
          <a:lstStyle/>
          <a:p>
            <a:r>
              <a:rPr lang="en-US" dirty="0"/>
              <a:t>Create a mock implementation of supporting interfaces.</a:t>
            </a:r>
          </a:p>
          <a:p>
            <a:r>
              <a:rPr lang="en-US" dirty="0"/>
              <a:t>Typically involves a testing/mocking framework to easily create and verify mocks.</a:t>
            </a:r>
          </a:p>
          <a:p>
            <a:r>
              <a:rPr lang="en-US" dirty="0"/>
              <a:t>Allows for tailoring the mocked object and verifying that actions have been taken against it.</a:t>
            </a:r>
          </a:p>
        </p:txBody>
      </p:sp>
    </p:spTree>
    <p:extLst>
      <p:ext uri="{BB962C8B-B14F-4D97-AF65-F5344CB8AC3E}">
        <p14:creationId xmlns:p14="http://schemas.microsoft.com/office/powerpoint/2010/main" val="194629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158-CFF6-B6C0-414F-16BE90D8DBD0}"/>
              </a:ext>
            </a:extLst>
          </p:cNvPr>
          <p:cNvSpPr>
            <a:spLocks noGrp="1"/>
          </p:cNvSpPr>
          <p:nvPr>
            <p:ph type="title"/>
          </p:nvPr>
        </p:nvSpPr>
        <p:spPr/>
        <p:txBody>
          <a:bodyPr/>
          <a:lstStyle/>
          <a:p>
            <a:r>
              <a:rPr lang="en-US" dirty="0"/>
              <a:t>Why Should I Bother Writing Tests?</a:t>
            </a:r>
          </a:p>
        </p:txBody>
      </p:sp>
      <p:sp>
        <p:nvSpPr>
          <p:cNvPr id="8" name="Content Placeholder 7">
            <a:extLst>
              <a:ext uri="{FF2B5EF4-FFF2-40B4-BE49-F238E27FC236}">
                <a16:creationId xmlns:a16="http://schemas.microsoft.com/office/drawing/2014/main" id="{FF159417-F827-E96D-E8B9-4EAB9007F982}"/>
              </a:ext>
            </a:extLst>
          </p:cNvPr>
          <p:cNvSpPr>
            <a:spLocks noGrp="1"/>
          </p:cNvSpPr>
          <p:nvPr>
            <p:ph idx="1"/>
          </p:nvPr>
        </p:nvSpPr>
        <p:spPr/>
        <p:txBody>
          <a:bodyPr>
            <a:normAutofit/>
          </a:bodyPr>
          <a:lstStyle/>
          <a:p>
            <a:r>
              <a:rPr lang="en-US" sz="2400" dirty="0"/>
              <a:t>Ensures future additions to the codebase do not cause regressions.</a:t>
            </a:r>
          </a:p>
          <a:p>
            <a:r>
              <a:rPr lang="en-US" sz="2400" dirty="0"/>
              <a:t>Ensures refactorings of the codebase do not cause regressions.</a:t>
            </a:r>
          </a:p>
          <a:p>
            <a:r>
              <a:rPr lang="en-US" sz="2400" dirty="0"/>
              <a:t>Ensures any amount of touching the codebase do not cause regressions.</a:t>
            </a:r>
          </a:p>
          <a:p>
            <a:r>
              <a:rPr lang="en-US" sz="2400" dirty="0"/>
              <a:t>Point is: we use unit tests to automatically ensure we do not introduce issues in our work.</a:t>
            </a:r>
          </a:p>
        </p:txBody>
      </p:sp>
    </p:spTree>
    <p:extLst>
      <p:ext uri="{BB962C8B-B14F-4D97-AF65-F5344CB8AC3E}">
        <p14:creationId xmlns:p14="http://schemas.microsoft.com/office/powerpoint/2010/main" val="263175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D4C16C-06BB-2562-5E41-4AEBDC96A011}"/>
              </a:ext>
            </a:extLst>
          </p:cNvPr>
          <p:cNvSpPr>
            <a:spLocks noGrp="1"/>
          </p:cNvSpPr>
          <p:nvPr>
            <p:ph type="title"/>
          </p:nvPr>
        </p:nvSpPr>
        <p:spPr/>
        <p:txBody>
          <a:bodyPr/>
          <a:lstStyle/>
          <a:p>
            <a:r>
              <a:rPr lang="en-US" dirty="0"/>
              <a:t>Break Time</a:t>
            </a:r>
          </a:p>
        </p:txBody>
      </p:sp>
      <p:sp>
        <p:nvSpPr>
          <p:cNvPr id="5" name="Text Placeholder 4">
            <a:extLst>
              <a:ext uri="{FF2B5EF4-FFF2-40B4-BE49-F238E27FC236}">
                <a16:creationId xmlns:a16="http://schemas.microsoft.com/office/drawing/2014/main" id="{67931411-C2A1-F00F-B831-EFB9F2A7FD2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451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42B748-776A-DA2E-18FC-10E08029F81E}"/>
              </a:ext>
            </a:extLst>
          </p:cNvPr>
          <p:cNvSpPr>
            <a:spLocks noGrp="1"/>
          </p:cNvSpPr>
          <p:nvPr>
            <p:ph type="title"/>
          </p:nvPr>
        </p:nvSpPr>
        <p:spPr/>
        <p:txBody>
          <a:bodyPr/>
          <a:lstStyle/>
          <a:p>
            <a:r>
              <a:rPr lang="en-US" dirty="0"/>
              <a:t>Exercise 3:</a:t>
            </a:r>
            <a:br>
              <a:rPr lang="en-US" dirty="0"/>
            </a:br>
            <a:r>
              <a:rPr lang="en-US" dirty="0"/>
              <a:t>Unit Testing</a:t>
            </a:r>
          </a:p>
        </p:txBody>
      </p:sp>
      <p:sp>
        <p:nvSpPr>
          <p:cNvPr id="5" name="Text Placeholder 4">
            <a:extLst>
              <a:ext uri="{FF2B5EF4-FFF2-40B4-BE49-F238E27FC236}">
                <a16:creationId xmlns:a16="http://schemas.microsoft.com/office/drawing/2014/main" id="{DC2A1CAD-CDE6-6825-7842-B02BAEE188E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3942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a:xfrm>
            <a:off x="1154954" y="2603500"/>
            <a:ext cx="8825659" cy="3685157"/>
          </a:xfrm>
        </p:spPr>
        <p:txBody>
          <a:bodyPr>
            <a:normAutofit/>
          </a:bodyPr>
          <a:lstStyle/>
          <a:p>
            <a:r>
              <a:rPr lang="en-US" sz="2400" b="1" dirty="0"/>
              <a:t>refactor:</a:t>
            </a:r>
            <a:r>
              <a:rPr lang="en-US" sz="2400" dirty="0"/>
              <a:t> restructure (the source code of an application or piece of software) so as to improve operation without altering functionality</a:t>
            </a:r>
          </a:p>
          <a:p>
            <a:r>
              <a:rPr lang="en-US" sz="2400" dirty="0"/>
              <a:t>We all know about </a:t>
            </a:r>
            <a:r>
              <a:rPr lang="en-US" sz="2400" b="1" i="1" dirty="0"/>
              <a:t>technical debt </a:t>
            </a:r>
            <a:r>
              <a:rPr lang="en-US" sz="2400" dirty="0"/>
              <a:t>and how expensive it can be if we don’t pay it down. Refactoring is one way to solve this.</a:t>
            </a:r>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CCCD-001F-CF16-84F9-85637FBD7467}"/>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0C40BE64-42CA-FC40-32DA-AFEA01FB08E3}"/>
              </a:ext>
            </a:extLst>
          </p:cNvPr>
          <p:cNvSpPr>
            <a:spLocks noGrp="1"/>
          </p:cNvSpPr>
          <p:nvPr>
            <p:ph idx="1"/>
          </p:nvPr>
        </p:nvSpPr>
        <p:spPr/>
        <p:txBody>
          <a:bodyPr>
            <a:normAutofit/>
          </a:bodyPr>
          <a:lstStyle/>
          <a:p>
            <a:r>
              <a:rPr lang="en-US" sz="2400" dirty="0"/>
              <a:t>The most important thing to know is that: the less code you write, the less chance you have of screwing something up. So always strive to have the least code as possible.</a:t>
            </a:r>
          </a:p>
          <a:p>
            <a:r>
              <a:rPr lang="en-US" sz="2400" dirty="0"/>
              <a:t>Refactoring and testing is what allows us to adapt to changing business requirements quickly, because everything has its place.</a:t>
            </a:r>
          </a:p>
        </p:txBody>
      </p:sp>
    </p:spTree>
    <p:extLst>
      <p:ext uri="{BB962C8B-B14F-4D97-AF65-F5344CB8AC3E}">
        <p14:creationId xmlns:p14="http://schemas.microsoft.com/office/powerpoint/2010/main" val="254106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9910-C8C1-CE02-252F-43603BE7D1EF}"/>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38A8C13D-B7F9-E1AC-C865-D152E9C0869E}"/>
              </a:ext>
            </a:extLst>
          </p:cNvPr>
          <p:cNvSpPr>
            <a:spLocks noGrp="1"/>
          </p:cNvSpPr>
          <p:nvPr>
            <p:ph idx="1"/>
          </p:nvPr>
        </p:nvSpPr>
        <p:spPr/>
        <p:txBody>
          <a:bodyPr>
            <a:noAutofit/>
          </a:bodyPr>
          <a:lstStyle/>
          <a:p>
            <a:r>
              <a:rPr lang="en-US" sz="2400" dirty="0">
                <a:ea typeface="Calibri" panose="020F0502020204030204" pitchFamily="34" charset="0"/>
                <a:cs typeface="Times New Roman" panose="02020603050405020304" pitchFamily="18" charset="0"/>
              </a:rPr>
              <a:t>Reusable and testable code is code where you put in the work to make sure they can’t get into a bad state. </a:t>
            </a:r>
          </a:p>
          <a:p>
            <a:r>
              <a:rPr lang="en-US" sz="2400" dirty="0">
                <a:ea typeface="Calibri" panose="020F0502020204030204" pitchFamily="34" charset="0"/>
                <a:cs typeface="Times New Roman" panose="02020603050405020304" pitchFamily="18" charset="0"/>
              </a:rPr>
              <a:t>As they say in the Army “the more you sweat in training, the less you bleed in battle.”</a:t>
            </a:r>
          </a:p>
          <a:p>
            <a:r>
              <a:rPr lang="en-US" sz="24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reusable package, then the effort spent will save 100-fold the time on future projects.</a:t>
            </a:r>
          </a:p>
        </p:txBody>
      </p:sp>
    </p:spTree>
    <p:extLst>
      <p:ext uri="{BB962C8B-B14F-4D97-AF65-F5344CB8AC3E}">
        <p14:creationId xmlns:p14="http://schemas.microsoft.com/office/powerpoint/2010/main" val="3270723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47E99-0A3F-92CA-DC73-98FE9C0C8D6E}"/>
              </a:ext>
            </a:extLst>
          </p:cNvPr>
          <p:cNvSpPr>
            <a:spLocks noGrp="1"/>
          </p:cNvSpPr>
          <p:nvPr>
            <p:ph type="title"/>
          </p:nvPr>
        </p:nvSpPr>
        <p:spPr/>
        <p:txBody>
          <a:bodyPr/>
          <a:lstStyle/>
          <a:p>
            <a:r>
              <a:rPr lang="en-US" dirty="0"/>
              <a:t>Exercise 4: Refactoring and Reusability</a:t>
            </a:r>
          </a:p>
        </p:txBody>
      </p:sp>
      <p:sp>
        <p:nvSpPr>
          <p:cNvPr id="5" name="Text Placeholder 4">
            <a:extLst>
              <a:ext uri="{FF2B5EF4-FFF2-40B4-BE49-F238E27FC236}">
                <a16:creationId xmlns:a16="http://schemas.microsoft.com/office/drawing/2014/main" id="{C28094AF-2A67-62EC-58E2-D54CB83B6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19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46710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reusable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25,000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3" name="Picture 2">
            <a:extLst>
              <a:ext uri="{FF2B5EF4-FFF2-40B4-BE49-F238E27FC236}">
                <a16:creationId xmlns:a16="http://schemas.microsoft.com/office/drawing/2014/main" id="{A467CE0A-F7C6-4660-5C5B-E19CB8CD0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737" y="4521238"/>
            <a:ext cx="4962525"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44777</TotalTime>
  <Words>2745</Words>
  <Application>Microsoft Office PowerPoint</Application>
  <PresentationFormat>Widescreen</PresentationFormat>
  <Paragraphs>227</Paragraphs>
  <Slides>38</Slides>
  <Notes>16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Workshop Agenda</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Exercise 1: Craftsmanship</vt:lpstr>
      <vt:lpstr>Purist vs Pragmatist</vt:lpstr>
      <vt:lpstr>Architecture</vt:lpstr>
      <vt:lpstr>Complex vs. Complicated</vt:lpstr>
      <vt:lpstr>Complex vs. Complicated</vt:lpstr>
      <vt:lpstr>PowerPoint Presentation</vt:lpstr>
      <vt:lpstr>How We Think About Applications</vt:lpstr>
      <vt:lpstr>Fundamental Architectural Pattern</vt:lpstr>
      <vt:lpstr>Fundamental Architectural Pattern (C#)</vt:lpstr>
      <vt:lpstr>Exercise 2: Architecture</vt:lpstr>
      <vt:lpstr>Testing</vt:lpstr>
      <vt:lpstr>Testing</vt:lpstr>
      <vt:lpstr>Testable Code</vt:lpstr>
      <vt:lpstr>Unit Testing Methods</vt:lpstr>
      <vt:lpstr>Why Should I Bother Writing Tests?</vt:lpstr>
      <vt:lpstr>Break Time</vt:lpstr>
      <vt:lpstr>Exercise 3: Unit Testing</vt:lpstr>
      <vt:lpstr>Refactoring</vt:lpstr>
      <vt:lpstr>Refactoring</vt:lpstr>
      <vt:lpstr>Reusability</vt:lpstr>
      <vt:lpstr>Reusability</vt:lpstr>
      <vt:lpstr>Exercise 4: Refactoring and 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Brian Korzynski</cp:lastModifiedBy>
  <cp:revision>134</cp:revision>
  <dcterms:created xsi:type="dcterms:W3CDTF">2022-07-07T21:20:16Z</dcterms:created>
  <dcterms:modified xsi:type="dcterms:W3CDTF">2023-01-10T22:30:07Z</dcterms:modified>
</cp:coreProperties>
</file>